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sldIdLst>
    <p:sldId id="256" r:id="rId2"/>
    <p:sldId id="257" r:id="rId3"/>
    <p:sldId id="258" r:id="rId4"/>
    <p:sldId id="259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9F8C-DA5A-4765-ADFD-87A445B50D5C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C8B6-4376-4AB0-B7A5-124AF06661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19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9F8C-DA5A-4765-ADFD-87A445B50D5C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C8B6-4376-4AB0-B7A5-124AF06661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78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9F8C-DA5A-4765-ADFD-87A445B50D5C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C8B6-4376-4AB0-B7A5-124AF06661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9F8C-DA5A-4765-ADFD-87A445B50D5C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C8B6-4376-4AB0-B7A5-124AF06661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656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9F8C-DA5A-4765-ADFD-87A445B50D5C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C8B6-4376-4AB0-B7A5-124AF06661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034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9F8C-DA5A-4765-ADFD-87A445B50D5C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C8B6-4376-4AB0-B7A5-124AF06661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151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9F8C-DA5A-4765-ADFD-87A445B50D5C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C8B6-4376-4AB0-B7A5-124AF06661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3636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9F8C-DA5A-4765-ADFD-87A445B50D5C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C8B6-4376-4AB0-B7A5-124AF06661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504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9F8C-DA5A-4765-ADFD-87A445B50D5C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C8B6-4376-4AB0-B7A5-124AF06661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9954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9F8C-DA5A-4765-ADFD-87A445B50D5C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C8B6-4376-4AB0-B7A5-124AF06661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103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9F8C-DA5A-4765-ADFD-87A445B50D5C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C8B6-4376-4AB0-B7A5-124AF06661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783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39F8C-DA5A-4765-ADFD-87A445B50D5C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BC8B6-4376-4AB0-B7A5-124AF06661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869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9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4.wav"/><Relationship Id="rId7" Type="http://schemas.openxmlformats.org/officeDocument/2006/relationships/image" Target="../media/image9.png"/><Relationship Id="rId2" Type="http://schemas.microsoft.com/office/2007/relationships/media" Target="../media/media3.wav"/><Relationship Id="rId1" Type="http://schemas.openxmlformats.org/officeDocument/2006/relationships/audio" Target="NULL" TargetMode="Externa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microsoft.com/office/2007/relationships/media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2734EC-8C03-4B67-B5A0-D5CEEC303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fr-FR" sz="4800" dirty="0">
                <a:latin typeface="Aharoni" panose="02010803020104030203" pitchFamily="2" charset="-79"/>
                <a:cs typeface="Aharoni" panose="02010803020104030203" pitchFamily="2" charset="-79"/>
              </a:rPr>
              <a:t>Confidentialité et suivi acoustique de la biodiversité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06130FF-502D-BEFE-4E65-FC1EBDA11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fr-FR" sz="2000" dirty="0" err="1"/>
              <a:t>BioPhonia</a:t>
            </a:r>
            <a:endParaRPr lang="fr-FR" sz="2000" dirty="0"/>
          </a:p>
        </p:txBody>
      </p:sp>
      <p:pic>
        <p:nvPicPr>
          <p:cNvPr id="1028" name="Picture 4" descr="Agenda - ESTIA">
            <a:extLst>
              <a:ext uri="{FF2B5EF4-FFF2-40B4-BE49-F238E27FC236}">
                <a16:creationId xmlns:a16="http://schemas.microsoft.com/office/drawing/2014/main" id="{ADFBD821-37E6-94F8-B63D-A37DA7405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2"/>
          <a:stretch/>
        </p:blipFill>
        <p:spPr bwMode="auto">
          <a:xfrm>
            <a:off x="4271254" y="1600200"/>
            <a:ext cx="7920746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oPhonia | Inizià">
            <a:extLst>
              <a:ext uri="{FF2B5EF4-FFF2-40B4-BE49-F238E27FC236}">
                <a16:creationId xmlns:a16="http://schemas.microsoft.com/office/drawing/2014/main" id="{C186B412-A93C-DDD1-A460-0BA48EA5E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80" y="4708102"/>
            <a:ext cx="2845340" cy="133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6F6800D3-77E1-60B1-71CD-03A1AF61E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129" y="275538"/>
            <a:ext cx="2145948" cy="120173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70C70155-B5E1-A89F-75D0-A21D868CA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71991" y="275538"/>
            <a:ext cx="2242028" cy="134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12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ôles d'oiseaux&quot; est une fable sur l'accueil de la différence et  l'exclusion">
            <a:extLst>
              <a:ext uri="{FF2B5EF4-FFF2-40B4-BE49-F238E27FC236}">
                <a16:creationId xmlns:a16="http://schemas.microsoft.com/office/drawing/2014/main" id="{CE8BE4CE-B2B2-6597-0FA1-28387C72A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92" y="1876425"/>
            <a:ext cx="5715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 500+ Chantier Humour Photos, taleaux et images libre de droits - iStock">
            <a:extLst>
              <a:ext uri="{FF2B5EF4-FFF2-40B4-BE49-F238E27FC236}">
                <a16:creationId xmlns:a16="http://schemas.microsoft.com/office/drawing/2014/main" id="{D4FD3857-F05A-362D-A54C-FD1683AE0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539" y="2583572"/>
            <a:ext cx="5704057" cy="380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Moineau domestique">
            <a:hlinkClick r:id="" action="ppaction://media"/>
            <a:extLst>
              <a:ext uri="{FF2B5EF4-FFF2-40B4-BE49-F238E27FC236}">
                <a16:creationId xmlns:a16="http://schemas.microsoft.com/office/drawing/2014/main" id="{7FAD5F92-0161-8EB5-0051-4E137E48AF8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122" end="9089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14856" y="5544766"/>
            <a:ext cx="139159" cy="139159"/>
          </a:xfrm>
          <a:prstGeom prst="rect">
            <a:avLst/>
          </a:prstGeom>
        </p:spPr>
      </p:pic>
      <p:pic>
        <p:nvPicPr>
          <p:cNvPr id="6" name="le bruit du marteau piqueur">
            <a:hlinkClick r:id="" action="ppaction://media"/>
            <a:extLst>
              <a:ext uri="{FF2B5EF4-FFF2-40B4-BE49-F238E27FC236}">
                <a16:creationId xmlns:a16="http://schemas.microsoft.com/office/drawing/2014/main" id="{4195EFBB-6179-8368-71B6-B98A39108E0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79657.83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76957" y="2143412"/>
            <a:ext cx="173173" cy="17317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90ADAE7-A4E3-63DD-F2DD-9E2BBDBEB92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Aharoni" panose="02010803020104030203" pitchFamily="2" charset="-79"/>
                <a:cs typeface="Aharoni" panose="02010803020104030203" pitchFamily="2" charset="-79"/>
              </a:rPr>
              <a:t>Problématique</a:t>
            </a:r>
          </a:p>
        </p:txBody>
      </p:sp>
    </p:spTree>
    <p:extLst>
      <p:ext uri="{BB962C8B-B14F-4D97-AF65-F5344CB8AC3E}">
        <p14:creationId xmlns:p14="http://schemas.microsoft.com/office/powerpoint/2010/main" val="307150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16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Commission Nationale de l'Informatique et des Libertés (CNIL) | G_NIUS">
            <a:extLst>
              <a:ext uri="{FF2B5EF4-FFF2-40B4-BE49-F238E27FC236}">
                <a16:creationId xmlns:a16="http://schemas.microsoft.com/office/drawing/2014/main" id="{AA4893B2-509A-41C1-45B3-5CAD6057A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6" b="17137"/>
          <a:stretch/>
        </p:blipFill>
        <p:spPr bwMode="auto">
          <a:xfrm>
            <a:off x="4267201" y="10"/>
            <a:ext cx="7924800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5 lieux pour s'isoler, crier et décompresser en France - SNCF Connect">
            <a:extLst>
              <a:ext uri="{FF2B5EF4-FFF2-40B4-BE49-F238E27FC236}">
                <a16:creationId xmlns:a16="http://schemas.microsoft.com/office/drawing/2014/main" id="{907B5693-6000-66CC-CDC7-EF8CC2F83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" r="2" b="10232"/>
          <a:stretch/>
        </p:blipFill>
        <p:spPr bwMode="auto">
          <a:xfrm>
            <a:off x="4650916" y="3474720"/>
            <a:ext cx="7555832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87" name="Freeform: Shape 3086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421FAB-7353-6060-4984-597135D8D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47" y="609600"/>
            <a:ext cx="4127121" cy="38771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Problématique</a:t>
            </a:r>
          </a:p>
        </p:txBody>
      </p:sp>
    </p:spTree>
    <p:extLst>
      <p:ext uri="{BB962C8B-B14F-4D97-AF65-F5344CB8AC3E}">
        <p14:creationId xmlns:p14="http://schemas.microsoft.com/office/powerpoint/2010/main" val="368329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396E9-49AE-B1FF-3EAA-A4618EF81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haroni" panose="02010803020104030203" pitchFamily="2" charset="-79"/>
                <a:cs typeface="Aharoni" panose="02010803020104030203" pitchFamily="2" charset="-79"/>
              </a:rPr>
              <a:t>Solution</a:t>
            </a:r>
          </a:p>
        </p:txBody>
      </p:sp>
      <p:pic>
        <p:nvPicPr>
          <p:cNvPr id="11" name="Graphique 10" descr="Arbre à feuilles caduques contour">
            <a:extLst>
              <a:ext uri="{FF2B5EF4-FFF2-40B4-BE49-F238E27FC236}">
                <a16:creationId xmlns:a16="http://schemas.microsoft.com/office/drawing/2014/main" id="{48CC5522-E787-C0CC-8867-86B4DFD4E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281" y="1306918"/>
            <a:ext cx="5342361" cy="5342361"/>
          </a:xfrm>
          <a:prstGeom prst="rect">
            <a:avLst/>
          </a:prstGeom>
        </p:spPr>
      </p:pic>
      <p:pic>
        <p:nvPicPr>
          <p:cNvPr id="12" name="Graphique 11" descr="Arbre à feuilles caduques contour">
            <a:extLst>
              <a:ext uri="{FF2B5EF4-FFF2-40B4-BE49-F238E27FC236}">
                <a16:creationId xmlns:a16="http://schemas.microsoft.com/office/drawing/2014/main" id="{35A849D9-3211-BB4F-4D0F-3B0D3FCD8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4543" y="1306917"/>
            <a:ext cx="5342361" cy="5342361"/>
          </a:xfrm>
          <a:prstGeom prst="rect">
            <a:avLst/>
          </a:prstGeom>
        </p:spPr>
      </p:pic>
      <p:pic>
        <p:nvPicPr>
          <p:cNvPr id="7" name="Graphique 6" descr="Micro de radio avec un remplissage uni">
            <a:extLst>
              <a:ext uri="{FF2B5EF4-FFF2-40B4-BE49-F238E27FC236}">
                <a16:creationId xmlns:a16="http://schemas.microsoft.com/office/drawing/2014/main" id="{D79B8B27-7285-2831-5D0F-9782229AE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428516">
            <a:off x="8251553" y="4726095"/>
            <a:ext cx="532824" cy="532824"/>
          </a:xfrm>
          <a:prstGeom prst="rect">
            <a:avLst/>
          </a:prstGeom>
        </p:spPr>
      </p:pic>
      <p:pic>
        <p:nvPicPr>
          <p:cNvPr id="18" name="Graphique 17" descr="Homme avec un remplissage uni">
            <a:extLst>
              <a:ext uri="{FF2B5EF4-FFF2-40B4-BE49-F238E27FC236}">
                <a16:creationId xmlns:a16="http://schemas.microsoft.com/office/drawing/2014/main" id="{31FF6145-20D5-8E9F-8370-C0862566F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1208" y="5381596"/>
            <a:ext cx="1014920" cy="101492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5F5D186-254F-5F4E-25C4-A28B9D8CFA39}"/>
              </a:ext>
            </a:extLst>
          </p:cNvPr>
          <p:cNvSpPr txBox="1"/>
          <p:nvPr/>
        </p:nvSpPr>
        <p:spPr>
          <a:xfrm>
            <a:off x="6955259" y="4706273"/>
            <a:ext cx="1843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FF0000"/>
                </a:solidFill>
              </a:rPr>
              <a:t>Micro1</a:t>
            </a:r>
            <a:r>
              <a:rPr lang="fr-FR" dirty="0"/>
              <a:t>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B9F520D-4828-8F89-DC10-F54371F5D977}"/>
              </a:ext>
            </a:extLst>
          </p:cNvPr>
          <p:cNvSpPr txBox="1"/>
          <p:nvPr/>
        </p:nvSpPr>
        <p:spPr>
          <a:xfrm>
            <a:off x="3424819" y="2858337"/>
            <a:ext cx="5540072" cy="1015663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rgbClr val="FF0000"/>
                </a:solidFill>
                <a:latin typeface="Abadi" panose="020B0604020104020204" pitchFamily="34" charset="0"/>
              </a:rPr>
              <a:t>Micro1</a:t>
            </a:r>
            <a:r>
              <a:rPr lang="fr-FR" sz="6000" dirty="0">
                <a:latin typeface="Abadi" panose="020B0604020104020204" pitchFamily="34" charset="0"/>
              </a:rPr>
              <a:t> </a:t>
            </a:r>
            <a:r>
              <a:rPr lang="fr-FR" sz="6000" dirty="0">
                <a:solidFill>
                  <a:schemeClr val="bg1"/>
                </a:solidFill>
                <a:latin typeface="Abadi" panose="020B0604020104020204" pitchFamily="34" charset="0"/>
              </a:rPr>
              <a:t>–</a:t>
            </a:r>
            <a:r>
              <a:rPr lang="fr-FR" sz="6000" dirty="0">
                <a:latin typeface="Abadi" panose="020B0604020104020204" pitchFamily="34" charset="0"/>
              </a:rPr>
              <a:t> </a:t>
            </a:r>
            <a:r>
              <a:rPr lang="fr-FR" sz="6000" dirty="0">
                <a:solidFill>
                  <a:srgbClr val="00B050"/>
                </a:solidFill>
                <a:latin typeface="Abadi" panose="020B0604020104020204" pitchFamily="34" charset="0"/>
              </a:rPr>
              <a:t>Micro2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BBD9284-72D9-8CC2-F6A0-A3624283640B}"/>
              </a:ext>
            </a:extLst>
          </p:cNvPr>
          <p:cNvGrpSpPr/>
          <p:nvPr/>
        </p:nvGrpSpPr>
        <p:grpSpPr>
          <a:xfrm>
            <a:off x="581464" y="4307245"/>
            <a:ext cx="11446258" cy="2495075"/>
            <a:chOff x="581464" y="4281706"/>
            <a:chExt cx="11446258" cy="2495075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C00999A4-CC82-3F0D-A0D8-787B5C8FDF57}"/>
                </a:ext>
              </a:extLst>
            </p:cNvPr>
            <p:cNvGrpSpPr/>
            <p:nvPr/>
          </p:nvGrpSpPr>
          <p:grpSpPr>
            <a:xfrm>
              <a:off x="581464" y="4281706"/>
              <a:ext cx="11446258" cy="2495075"/>
              <a:chOff x="581464" y="4281706"/>
              <a:chExt cx="11446258" cy="2495075"/>
            </a:xfrm>
          </p:grpSpPr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D7EFC9EB-E88E-91BA-BBA2-5C020529C5AE}"/>
                  </a:ext>
                </a:extLst>
              </p:cNvPr>
              <p:cNvGrpSpPr/>
              <p:nvPr/>
            </p:nvGrpSpPr>
            <p:grpSpPr>
              <a:xfrm>
                <a:off x="581464" y="4281706"/>
                <a:ext cx="11446258" cy="2495075"/>
                <a:chOff x="581464" y="4281706"/>
                <a:chExt cx="11446258" cy="2495075"/>
              </a:xfrm>
            </p:grpSpPr>
            <p:grpSp>
              <p:nvGrpSpPr>
                <p:cNvPr id="19" name="Groupe 18">
                  <a:extLst>
                    <a:ext uri="{FF2B5EF4-FFF2-40B4-BE49-F238E27FC236}">
                      <a16:creationId xmlns:a16="http://schemas.microsoft.com/office/drawing/2014/main" id="{8E140C0C-80A3-D74E-B0A8-DB0DE98A18B7}"/>
                    </a:ext>
                  </a:extLst>
                </p:cNvPr>
                <p:cNvGrpSpPr/>
                <p:nvPr/>
              </p:nvGrpSpPr>
              <p:grpSpPr>
                <a:xfrm>
                  <a:off x="581464" y="4281706"/>
                  <a:ext cx="11446258" cy="2495075"/>
                  <a:chOff x="581464" y="4281706"/>
                  <a:chExt cx="11446258" cy="2495075"/>
                </a:xfrm>
              </p:grpSpPr>
              <p:sp>
                <p:nvSpPr>
                  <p:cNvPr id="13" name="ZoneTexte 12">
                    <a:extLst>
                      <a:ext uri="{FF2B5EF4-FFF2-40B4-BE49-F238E27FC236}">
                        <a16:creationId xmlns:a16="http://schemas.microsoft.com/office/drawing/2014/main" id="{3ACDB28B-1A52-8832-45D7-FD431E75DD6D}"/>
                      </a:ext>
                    </a:extLst>
                  </p:cNvPr>
                  <p:cNvSpPr txBox="1"/>
                  <p:nvPr/>
                </p:nvSpPr>
                <p:spPr>
                  <a:xfrm>
                    <a:off x="581464" y="4281706"/>
                    <a:ext cx="11446258" cy="18620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1500" dirty="0">
                        <a:solidFill>
                          <a:srgbClr val="00B050"/>
                        </a:solidFill>
                      </a:rPr>
                      <a:t>-------------------------</a:t>
                    </a:r>
                  </a:p>
                </p:txBody>
              </p:sp>
              <p:sp>
                <p:nvSpPr>
                  <p:cNvPr id="16" name="ZoneTexte 15">
                    <a:extLst>
                      <a:ext uri="{FF2B5EF4-FFF2-40B4-BE49-F238E27FC236}">
                        <a16:creationId xmlns:a16="http://schemas.microsoft.com/office/drawing/2014/main" id="{0E58D199-1C64-85E5-5485-DFD52A0892B1}"/>
                      </a:ext>
                    </a:extLst>
                  </p:cNvPr>
                  <p:cNvSpPr txBox="1"/>
                  <p:nvPr/>
                </p:nvSpPr>
                <p:spPr>
                  <a:xfrm>
                    <a:off x="581464" y="4914733"/>
                    <a:ext cx="11446258" cy="18620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1500" dirty="0">
                        <a:solidFill>
                          <a:srgbClr val="00B050"/>
                        </a:solidFill>
                      </a:rPr>
                      <a:t>-------------------------</a:t>
                    </a:r>
                  </a:p>
                </p:txBody>
              </p:sp>
            </p:grpSp>
            <p:pic>
              <p:nvPicPr>
                <p:cNvPr id="20" name="Graphique 19" descr="Micro de radio avec un remplissage uni">
                  <a:extLst>
                    <a:ext uri="{FF2B5EF4-FFF2-40B4-BE49-F238E27FC236}">
                      <a16:creationId xmlns:a16="http://schemas.microsoft.com/office/drawing/2014/main" id="{E2179F9E-CE77-FAD0-67F0-E84BB93CCD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775178" y="5400565"/>
                  <a:ext cx="532824" cy="532824"/>
                </a:xfrm>
                <a:prstGeom prst="rect">
                  <a:avLst/>
                </a:prstGeom>
              </p:spPr>
            </p:pic>
          </p:grp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6DC3CA46-3B39-0B30-88AF-D40FEDC02C8C}"/>
                  </a:ext>
                </a:extLst>
              </p:cNvPr>
              <p:cNvSpPr txBox="1"/>
              <p:nvPr/>
            </p:nvSpPr>
            <p:spPr>
              <a:xfrm>
                <a:off x="9927324" y="5369190"/>
                <a:ext cx="18436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b="1" dirty="0">
                    <a:solidFill>
                      <a:srgbClr val="00B050"/>
                    </a:solidFill>
                  </a:rPr>
                  <a:t>Micro 2</a:t>
                </a:r>
                <a:r>
                  <a:rPr lang="fr-FR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p:grp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9DF1160D-A906-2D6F-6B0C-2FFBAC6FD7DC}"/>
                </a:ext>
              </a:extLst>
            </p:cNvPr>
            <p:cNvSpPr/>
            <p:nvPr/>
          </p:nvSpPr>
          <p:spPr>
            <a:xfrm rot="3210711">
              <a:off x="8020708" y="5351077"/>
              <a:ext cx="642025" cy="513641"/>
            </a:xfrm>
            <a:prstGeom prst="arc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0C860972-FC2C-FB2D-BFA4-A5D17DD381DE}"/>
                </a:ext>
              </a:extLst>
            </p:cNvPr>
            <p:cNvSpPr/>
            <p:nvPr/>
          </p:nvSpPr>
          <p:spPr>
            <a:xfrm rot="3210711">
              <a:off x="7763971" y="5344625"/>
              <a:ext cx="642025" cy="513641"/>
            </a:xfrm>
            <a:prstGeom prst="arc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4" name="Graphique 33" descr="Aigle contour">
            <a:extLst>
              <a:ext uri="{FF2B5EF4-FFF2-40B4-BE49-F238E27FC236}">
                <a16:creationId xmlns:a16="http://schemas.microsoft.com/office/drawing/2014/main" id="{F51E6374-E5A0-A809-118D-9A7046780C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62689" y="1956569"/>
            <a:ext cx="914400" cy="914400"/>
          </a:xfrm>
          <a:prstGeom prst="rect">
            <a:avLst/>
          </a:prstGeom>
        </p:spPr>
      </p:pic>
      <p:sp>
        <p:nvSpPr>
          <p:cNvPr id="37" name="Ellipse 36">
            <a:extLst>
              <a:ext uri="{FF2B5EF4-FFF2-40B4-BE49-F238E27FC236}">
                <a16:creationId xmlns:a16="http://schemas.microsoft.com/office/drawing/2014/main" id="{A2D7F456-1F39-80A7-7807-3FF6258C572D}"/>
              </a:ext>
            </a:extLst>
          </p:cNvPr>
          <p:cNvSpPr/>
          <p:nvPr/>
        </p:nvSpPr>
        <p:spPr>
          <a:xfrm>
            <a:off x="312377" y="749072"/>
            <a:ext cx="11715345" cy="6682978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39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logiciel, Logiciel multimédia, Icône d’ordinateur&#10;&#10;Description générée automatiquement">
            <a:extLst>
              <a:ext uri="{FF2B5EF4-FFF2-40B4-BE49-F238E27FC236}">
                <a16:creationId xmlns:a16="http://schemas.microsoft.com/office/drawing/2014/main" id="{DFEE80A7-BD34-46C8-F861-012248FE1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10" y="2773189"/>
            <a:ext cx="4967234" cy="18129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omni">
            <a:hlinkClick r:id="" action="ppaction://media"/>
            <a:extLst>
              <a:ext uri="{FF2B5EF4-FFF2-40B4-BE49-F238E27FC236}">
                <a16:creationId xmlns:a16="http://schemas.microsoft.com/office/drawing/2014/main" id="{18938076-0E24-9A04-F404-6A46261AE68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0" end="7537.83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26438" y="2953906"/>
            <a:ext cx="487363" cy="48736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53EED85-6D12-0785-6B31-E7E0F90B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haroni" panose="02010803020104030203" pitchFamily="2" charset="-79"/>
                <a:cs typeface="Aharoni" panose="02010803020104030203" pitchFamily="2" charset="-79"/>
              </a:rPr>
              <a:t>Résultats</a:t>
            </a:r>
          </a:p>
        </p:txBody>
      </p:sp>
      <p:pic>
        <p:nvPicPr>
          <p:cNvPr id="5" name="mono">
            <a:hlinkClick r:id="" action="ppaction://media"/>
            <a:extLst>
              <a:ext uri="{FF2B5EF4-FFF2-40B4-BE49-F238E27FC236}">
                <a16:creationId xmlns:a16="http://schemas.microsoft.com/office/drawing/2014/main" id="{730927F8-45C2-D1F9-D286-29141B4374A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8500" end="5237.83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26438" y="4034673"/>
            <a:ext cx="487363" cy="487363"/>
          </a:xfrm>
          <a:prstGeom prst="rect">
            <a:avLst/>
          </a:prstGeom>
        </p:spPr>
      </p:pic>
      <p:pic>
        <p:nvPicPr>
          <p:cNvPr id="6" name="treated_omni">
            <a:hlinkClick r:id="" action="ppaction://media"/>
            <a:extLst>
              <a:ext uri="{FF2B5EF4-FFF2-40B4-BE49-F238E27FC236}">
                <a16:creationId xmlns:a16="http://schemas.microsoft.com/office/drawing/2014/main" id="{7E6B853C-1A95-2CA3-4251-EFD18133BFE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9000" end="612.645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96149" y="3551424"/>
            <a:ext cx="487363" cy="487363"/>
          </a:xfrm>
          <a:prstGeom prst="rect">
            <a:avLst/>
          </a:prstGeom>
        </p:spPr>
      </p:pic>
      <p:pic>
        <p:nvPicPr>
          <p:cNvPr id="10" name="Image 9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78B47366-30A4-9D9D-8FCB-046FC0EDB4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873" y="3197588"/>
            <a:ext cx="4878927" cy="18129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95448A9C-64BD-74AF-D444-3EB2FDC9F404}"/>
              </a:ext>
            </a:extLst>
          </p:cNvPr>
          <p:cNvSpPr/>
          <p:nvPr/>
        </p:nvSpPr>
        <p:spPr>
          <a:xfrm>
            <a:off x="5309328" y="3371864"/>
            <a:ext cx="990251" cy="732214"/>
          </a:xfrm>
          <a:prstGeom prst="rightArrow">
            <a:avLst>
              <a:gd name="adj1" fmla="val 34551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82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FD580D69-6295-5739-4D83-5F7D7B23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383" y="2290058"/>
            <a:ext cx="2344877" cy="234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501ACC02-564E-401F-0FD2-DF74B35B6F61}"/>
              </a:ext>
            </a:extLst>
          </p:cNvPr>
          <p:cNvSpPr txBox="1">
            <a:spLocks/>
          </p:cNvSpPr>
          <p:nvPr/>
        </p:nvSpPr>
        <p:spPr>
          <a:xfrm>
            <a:off x="693904" y="256521"/>
            <a:ext cx="108041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latin typeface="Aharoni" panose="02010803020104030203" pitchFamily="2" charset="-79"/>
                <a:cs typeface="Aharoni" panose="02010803020104030203" pitchFamily="2" charset="-79"/>
              </a:rPr>
              <a:t>Automatisation du traitement dans un script</a:t>
            </a:r>
          </a:p>
        </p:txBody>
      </p:sp>
      <p:pic>
        <p:nvPicPr>
          <p:cNvPr id="12" name="Image 11" descr="Une image contenant motif, carré, Symétrie, pixel&#10;&#10;Description générée automatiquement">
            <a:extLst>
              <a:ext uri="{FF2B5EF4-FFF2-40B4-BE49-F238E27FC236}">
                <a16:creationId xmlns:a16="http://schemas.microsoft.com/office/drawing/2014/main" id="{663C7F36-167C-9427-4218-1A5102D2B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746" y="1744684"/>
            <a:ext cx="3435626" cy="3435626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BDC1C15B-960F-59AB-D407-223E6D855566}"/>
              </a:ext>
            </a:extLst>
          </p:cNvPr>
          <p:cNvGrpSpPr/>
          <p:nvPr/>
        </p:nvGrpSpPr>
        <p:grpSpPr>
          <a:xfrm>
            <a:off x="693904" y="5870274"/>
            <a:ext cx="11058727" cy="848139"/>
            <a:chOff x="439364" y="5757153"/>
            <a:chExt cx="11058727" cy="848139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6EF2BB67-91A0-C4EC-5D68-8BE2132F03C7}"/>
                </a:ext>
              </a:extLst>
            </p:cNvPr>
            <p:cNvSpPr txBox="1"/>
            <p:nvPr/>
          </p:nvSpPr>
          <p:spPr>
            <a:xfrm>
              <a:off x="439364" y="5950391"/>
              <a:ext cx="11058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Pour aller encore plus loin, les fichiers sont disponibles sur GitHub</a:t>
              </a:r>
            </a:p>
          </p:txBody>
        </p:sp>
        <p:pic>
          <p:nvPicPr>
            <p:cNvPr id="4102" name="Picture 6" descr="github-icon | Dr. Joshua Peñalba">
              <a:extLst>
                <a:ext uri="{FF2B5EF4-FFF2-40B4-BE49-F238E27FC236}">
                  <a16:creationId xmlns:a16="http://schemas.microsoft.com/office/drawing/2014/main" id="{AFB4CFB7-EA5C-E515-18C9-9ABC9C7F0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5757153"/>
              <a:ext cx="848139" cy="848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6392712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4950</TotalTime>
  <Words>38</Words>
  <Application>Microsoft Office PowerPoint</Application>
  <PresentationFormat>Widescreen</PresentationFormat>
  <Paragraphs>13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Abadi</vt:lpstr>
      <vt:lpstr>Aharoni</vt:lpstr>
      <vt:lpstr>Arial</vt:lpstr>
      <vt:lpstr>Calibri</vt:lpstr>
      <vt:lpstr>Calibri Light</vt:lpstr>
      <vt:lpstr>Thème Office</vt:lpstr>
      <vt:lpstr>Confidentialité et suivi acoustique de la biodiversité</vt:lpstr>
      <vt:lpstr>PowerPoint Presentation</vt:lpstr>
      <vt:lpstr>Problématique</vt:lpstr>
      <vt:lpstr>Solution</vt:lpstr>
      <vt:lpstr>Résultats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Confidentialité et suivi acoustique de la biodiversité</dc:title>
  <dc:creator>Benoit BODART</dc:creator>
  <cp:lastModifiedBy>Bixente ELGART</cp:lastModifiedBy>
  <cp:revision>9</cp:revision>
  <dcterms:created xsi:type="dcterms:W3CDTF">2023-05-11T20:27:41Z</dcterms:created>
  <dcterms:modified xsi:type="dcterms:W3CDTF">2023-05-15T15:05:40Z</dcterms:modified>
</cp:coreProperties>
</file>